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9" r:id="rId3"/>
    <p:sldId id="257" r:id="rId4"/>
    <p:sldId id="261"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5ED6FE5-CA43-438A-BDE4-8BDD0704D4B5}">
          <p14:sldIdLst>
            <p14:sldId id="259"/>
            <p14:sldId id="257"/>
            <p14:sldId id="261"/>
            <p14:sldId id="26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74" autoAdjust="0"/>
    <p:restoredTop sz="94660"/>
  </p:normalViewPr>
  <p:slideViewPr>
    <p:cSldViewPr>
      <p:cViewPr varScale="1">
        <p:scale>
          <a:sx n="74" d="100"/>
          <a:sy n="74" d="100"/>
        </p:scale>
        <p:origin x="-148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570021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78957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006695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825052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41227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253971441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94911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431402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737582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090791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74630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547997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205116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4464377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74480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339537540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565455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613546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533142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69117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55688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18241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12629197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19457277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438400"/>
            <a:ext cx="4114800" cy="2286000"/>
          </a:xfrm>
        </p:spPr>
        <p:txBody>
          <a:bodyPr>
            <a:normAutofit/>
          </a:bodyPr>
          <a:lstStyle/>
          <a:p>
            <a:pPr algn="r"/>
            <a:r>
              <a:rPr lang="ar-EG" sz="4000" dirty="0"/>
              <a:t>المخطوط </a:t>
            </a:r>
            <a:r>
              <a:rPr lang="ar-EG" sz="4000"/>
              <a:t>العربى </a:t>
            </a:r>
            <a:r>
              <a:rPr lang="ar-EG" sz="4000" dirty="0"/>
              <a:t/>
            </a:r>
            <a:br>
              <a:rPr lang="ar-EG" sz="4000" dirty="0"/>
            </a:br>
            <a:r>
              <a:rPr lang="ar-EG" sz="4000"/>
              <a:t>الفرقة </a:t>
            </a:r>
            <a:r>
              <a:rPr lang="ar-EG" sz="4000" smtClean="0"/>
              <a:t>الثالثة.</a:t>
            </a:r>
            <a:r>
              <a:rPr lang="ar-EG" sz="4000" dirty="0" smtClean="0"/>
              <a:t/>
            </a:r>
            <a:br>
              <a:rPr lang="ar-EG" sz="4000" dirty="0" smtClean="0"/>
            </a:br>
            <a:r>
              <a:rPr lang="ar-EG" sz="4000" dirty="0" smtClean="0"/>
              <a:t>د </a:t>
            </a:r>
            <a:r>
              <a:rPr lang="ar-EG" sz="4000" dirty="0"/>
              <a:t>. </a:t>
            </a:r>
            <a:r>
              <a:rPr lang="ar-EG" sz="4000" dirty="0" smtClean="0"/>
              <a:t>هدى الليثى</a:t>
            </a:r>
            <a:r>
              <a:rPr lang="ar-EG" dirty="0"/>
              <a:t>.</a:t>
            </a:r>
          </a:p>
        </p:txBody>
      </p:sp>
      <p:sp>
        <p:nvSpPr>
          <p:cNvPr id="3" name="Subtitle 2"/>
          <p:cNvSpPr>
            <a:spLocks noGrp="1"/>
          </p:cNvSpPr>
          <p:nvPr>
            <p:ph type="subTitle" idx="1"/>
          </p:nvPr>
        </p:nvSpPr>
        <p:spPr>
          <a:xfrm flipV="1">
            <a:off x="762000" y="6781800"/>
            <a:ext cx="4724400" cy="76200"/>
          </a:xfrm>
        </p:spPr>
        <p:txBody>
          <a:bodyPr>
            <a:normAutofit fontScale="25000" lnSpcReduction="20000"/>
          </a:bodyPr>
          <a:lstStyle/>
          <a:p>
            <a:endParaRPr lang="ar-EG" dirty="0"/>
          </a:p>
        </p:txBody>
      </p:sp>
    </p:spTree>
    <p:extLst>
      <p:ext uri="{BB962C8B-B14F-4D97-AF65-F5344CB8AC3E}">
        <p14:creationId xmlns:p14="http://schemas.microsoft.com/office/powerpoint/2010/main" val="3479423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1000"/>
            <a:ext cx="8915400" cy="6740307"/>
          </a:xfrm>
          <a:prstGeom prst="rect">
            <a:avLst/>
          </a:prstGeom>
        </p:spPr>
        <p:txBody>
          <a:bodyPr wrap="square">
            <a:spAutoFit/>
          </a:bodyPr>
          <a:lstStyle/>
          <a:p>
            <a:pPr algn="r" rtl="1"/>
            <a:r>
              <a:rPr lang="ar-EG" sz="2400" dirty="0">
                <a:solidFill>
                  <a:prstClr val="white"/>
                </a:solidFill>
              </a:rPr>
              <a:t>الفصل </a:t>
            </a:r>
            <a:r>
              <a:rPr lang="ar-EG" sz="2400" dirty="0" smtClean="0">
                <a:solidFill>
                  <a:prstClr val="white"/>
                </a:solidFill>
              </a:rPr>
              <a:t>الأول</a:t>
            </a:r>
          </a:p>
          <a:p>
            <a:pPr algn="r" rtl="1"/>
            <a:r>
              <a:rPr lang="ar-EG" sz="2400" b="1" dirty="0">
                <a:solidFill>
                  <a:prstClr val="white"/>
                </a:solidFill>
              </a:rPr>
              <a:t>مقومات كتابة المخطوط </a:t>
            </a:r>
            <a:r>
              <a:rPr lang="ar-EG" sz="2400" b="1" dirty="0" smtClean="0">
                <a:solidFill>
                  <a:prstClr val="white"/>
                </a:solidFill>
              </a:rPr>
              <a:t>العربى</a:t>
            </a:r>
          </a:p>
          <a:p>
            <a:pPr algn="r" rtl="1"/>
            <a:endParaRPr lang="ar-EG" sz="2400" b="1" dirty="0" smtClean="0">
              <a:solidFill>
                <a:prstClr val="white"/>
              </a:solidFill>
            </a:endParaRPr>
          </a:p>
          <a:p>
            <a:pPr algn="r" rtl="1"/>
            <a:r>
              <a:rPr lang="ar-SA" sz="2400" b="1" dirty="0" smtClean="0">
                <a:solidFill>
                  <a:prstClr val="white"/>
                </a:solidFill>
              </a:rPr>
              <a:t>أولاً</a:t>
            </a:r>
            <a:r>
              <a:rPr lang="ar-SA" sz="2400" b="1" dirty="0">
                <a:solidFill>
                  <a:prstClr val="white"/>
                </a:solidFill>
              </a:rPr>
              <a:t>: تعريف المخطوط </a:t>
            </a:r>
            <a:endParaRPr lang="en-US" sz="2400" dirty="0">
              <a:solidFill>
                <a:prstClr val="white"/>
              </a:solidFill>
            </a:endParaRPr>
          </a:p>
          <a:p>
            <a:pPr algn="just" rtl="1"/>
            <a:r>
              <a:rPr lang="ar-EG" sz="2400" dirty="0" smtClean="0">
                <a:solidFill>
                  <a:prstClr val="white"/>
                </a:solidFill>
              </a:rPr>
              <a:t>    </a:t>
            </a:r>
          </a:p>
          <a:p>
            <a:pPr algn="just" rtl="1"/>
            <a:r>
              <a:rPr lang="ar-SA" sz="2400" dirty="0" smtClean="0">
                <a:solidFill>
                  <a:prstClr val="white"/>
                </a:solidFill>
              </a:rPr>
              <a:t>يطلق </a:t>
            </a:r>
            <a:r>
              <a:rPr lang="ar-SA" sz="2400" dirty="0">
                <a:solidFill>
                  <a:prstClr val="white"/>
                </a:solidFill>
              </a:rPr>
              <a:t>مفهوم المخطوط علي كل ما يتم كتابته وتدوينه بخط اليد وكل ما يم نسخه في عصور وفترات ما قبل ظهور الطباعة، وأيضاً بعد ظهورها بفترة إلى انتشار المطابع في كافة أنحاء العالم. </a:t>
            </a:r>
            <a:endParaRPr lang="en-US" sz="2400" dirty="0">
              <a:solidFill>
                <a:prstClr val="white"/>
              </a:solidFill>
            </a:endParaRPr>
          </a:p>
          <a:p>
            <a:pPr algn="just" rtl="1"/>
            <a:r>
              <a:rPr lang="ar-SA" sz="2400" dirty="0">
                <a:solidFill>
                  <a:prstClr val="white"/>
                </a:solidFill>
              </a:rPr>
              <a:t>أي أن كل ما تم تأليفه وكتابته قبل الطباعة ما هي إلا مخطوطات، ولكن بداية من عصر النهضة وانتشار الطباعة بدأت الاستعاضة عن المخطوطات بالكتب المطبوعة، وذلك بالنسبة للمؤلفات الجديدة أو إعادة طبع للمخطوطات وذلك بهدف نشرها علي مجال واسع. </a:t>
            </a:r>
            <a:endParaRPr lang="ar-EG" sz="2400" dirty="0" smtClean="0">
              <a:solidFill>
                <a:prstClr val="white"/>
              </a:solidFill>
            </a:endParaRPr>
          </a:p>
          <a:p>
            <a:pPr algn="r" rtl="1"/>
            <a:endParaRPr lang="ar-EG" sz="2400" b="1" dirty="0">
              <a:solidFill>
                <a:prstClr val="white"/>
              </a:solidFill>
            </a:endParaRPr>
          </a:p>
          <a:p>
            <a:pPr algn="r" rtl="1"/>
            <a:r>
              <a:rPr lang="ar-EG" sz="2400" b="1" dirty="0">
                <a:solidFill>
                  <a:prstClr val="white"/>
                </a:solidFill>
              </a:rPr>
              <a:t>ثانياً : </a:t>
            </a:r>
            <a:r>
              <a:rPr lang="ar-SA" sz="2400" b="1" dirty="0">
                <a:solidFill>
                  <a:prstClr val="white"/>
                </a:solidFill>
              </a:rPr>
              <a:t>مقومات كتابة المخطوط العربي</a:t>
            </a:r>
            <a:endParaRPr lang="en-US" sz="2400" b="1" dirty="0">
              <a:solidFill>
                <a:prstClr val="white"/>
              </a:solidFill>
            </a:endParaRPr>
          </a:p>
          <a:p>
            <a:pPr algn="just" rtl="1"/>
            <a:r>
              <a:rPr lang="ar-SA" sz="2400" dirty="0">
                <a:solidFill>
                  <a:prstClr val="white"/>
                </a:solidFill>
              </a:rPr>
              <a:t>هناك مقومات أساسية لابد من توافرها لوجود المخطوط العربي، تتمثل في: </a:t>
            </a:r>
            <a:endParaRPr lang="en-US" sz="2400" dirty="0">
              <a:solidFill>
                <a:prstClr val="white"/>
              </a:solidFill>
            </a:endParaRPr>
          </a:p>
          <a:p>
            <a:pPr algn="just" rtl="1"/>
            <a:r>
              <a:rPr lang="ar-SA" sz="2400" dirty="0">
                <a:solidFill>
                  <a:prstClr val="white"/>
                </a:solidFill>
              </a:rPr>
              <a:t>مواد يتم الكتابة عليها.</a:t>
            </a:r>
            <a:endParaRPr lang="en-US" sz="2400" dirty="0">
              <a:solidFill>
                <a:prstClr val="white"/>
              </a:solidFill>
            </a:endParaRPr>
          </a:p>
          <a:p>
            <a:pPr algn="just" rtl="1"/>
            <a:r>
              <a:rPr lang="ar-SA" sz="2400" dirty="0">
                <a:solidFill>
                  <a:prstClr val="white"/>
                </a:solidFill>
              </a:rPr>
              <a:t>أدوات يكتب بها.</a:t>
            </a:r>
            <a:endParaRPr lang="en-US" sz="2400" dirty="0">
              <a:solidFill>
                <a:prstClr val="white"/>
              </a:solidFill>
            </a:endParaRPr>
          </a:p>
          <a:p>
            <a:pPr algn="just" rtl="1"/>
            <a:r>
              <a:rPr lang="ar-SA" sz="2400" dirty="0">
                <a:solidFill>
                  <a:prstClr val="white"/>
                </a:solidFill>
              </a:rPr>
              <a:t>من يجيدون الكتابة ويحرصون علي تدوين التراث الفكري.</a:t>
            </a:r>
            <a:endParaRPr lang="en-US" sz="2400" dirty="0">
              <a:solidFill>
                <a:prstClr val="white"/>
              </a:solidFill>
            </a:endParaRPr>
          </a:p>
          <a:p>
            <a:pPr algn="just" rtl="1"/>
            <a:endParaRPr lang="en-US" sz="2400" dirty="0">
              <a:solidFill>
                <a:prstClr val="white"/>
              </a:solidFill>
            </a:endParaRPr>
          </a:p>
        </p:txBody>
      </p:sp>
    </p:spTree>
    <p:extLst>
      <p:ext uri="{BB962C8B-B14F-4D97-AF65-F5344CB8AC3E}">
        <p14:creationId xmlns:p14="http://schemas.microsoft.com/office/powerpoint/2010/main" val="3757326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8229600" cy="6863417"/>
          </a:xfrm>
          <a:prstGeom prst="rect">
            <a:avLst/>
          </a:prstGeom>
        </p:spPr>
        <p:txBody>
          <a:bodyPr wrap="square">
            <a:spAutoFit/>
          </a:bodyPr>
          <a:lstStyle/>
          <a:p>
            <a:pPr marL="457200" indent="-457200" algn="r" rtl="1">
              <a:buFontTx/>
              <a:buAutoNum type="arabic1Minus"/>
            </a:pPr>
            <a:r>
              <a:rPr lang="ar-SA" sz="2400" b="1" dirty="0" smtClean="0">
                <a:solidFill>
                  <a:prstClr val="white"/>
                </a:solidFill>
              </a:rPr>
              <a:t>مواد </a:t>
            </a:r>
            <a:r>
              <a:rPr lang="ar-SA" sz="2400" b="1" dirty="0">
                <a:solidFill>
                  <a:prstClr val="white"/>
                </a:solidFill>
              </a:rPr>
              <a:t>الكتابة عند </a:t>
            </a:r>
            <a:r>
              <a:rPr lang="ar-SA" sz="2400" b="1" dirty="0" smtClean="0">
                <a:solidFill>
                  <a:prstClr val="white"/>
                </a:solidFill>
              </a:rPr>
              <a:t>العرب</a:t>
            </a:r>
            <a:endParaRPr lang="ar-EG" sz="2400" b="1" dirty="0" smtClean="0">
              <a:solidFill>
                <a:prstClr val="white"/>
              </a:solidFill>
            </a:endParaRPr>
          </a:p>
          <a:p>
            <a:pPr algn="r" rtl="1"/>
            <a:endParaRPr lang="ar-EG" sz="2400" b="1" dirty="0">
              <a:solidFill>
                <a:prstClr val="white"/>
              </a:solidFill>
            </a:endParaRPr>
          </a:p>
          <a:p>
            <a:pPr algn="r" rtl="1"/>
            <a:r>
              <a:rPr lang="ar-EG" dirty="0" smtClean="0">
                <a:solidFill>
                  <a:prstClr val="white"/>
                </a:solidFill>
              </a:rPr>
              <a:t>           </a:t>
            </a:r>
            <a:r>
              <a:rPr lang="ar-SA" sz="2400" dirty="0" smtClean="0">
                <a:solidFill>
                  <a:prstClr val="white"/>
                </a:solidFill>
              </a:rPr>
              <a:t>في </a:t>
            </a:r>
            <a:r>
              <a:rPr lang="ar-SA" sz="2400" dirty="0">
                <a:solidFill>
                  <a:prstClr val="white"/>
                </a:solidFill>
              </a:rPr>
              <a:t>عهد البداوة كانت المواد التي يكتب عليها العرب مشتقة من صميم البيئة الصحراوية التي يعيشون فيها، و كانت أهم تلك المواد هي: </a:t>
            </a:r>
            <a:endParaRPr lang="ar-EG" sz="2400" dirty="0" smtClean="0">
              <a:solidFill>
                <a:prstClr val="white"/>
              </a:solidFill>
            </a:endParaRPr>
          </a:p>
          <a:p>
            <a:pPr algn="r" rtl="1"/>
            <a:endParaRPr lang="en-US" sz="2400" dirty="0">
              <a:solidFill>
                <a:prstClr val="white"/>
              </a:solidFill>
            </a:endParaRPr>
          </a:p>
          <a:p>
            <a:pPr algn="r" rtl="1"/>
            <a:r>
              <a:rPr lang="ar-SA" sz="2400" dirty="0">
                <a:solidFill>
                  <a:prstClr val="white"/>
                </a:solidFill>
              </a:rPr>
              <a:t>1- الحجارة (اللخاف</a:t>
            </a:r>
            <a:r>
              <a:rPr lang="ar-SA" sz="2400" dirty="0" smtClean="0">
                <a:solidFill>
                  <a:prstClr val="white"/>
                </a:solidFill>
              </a:rPr>
              <a:t>)</a:t>
            </a:r>
            <a:r>
              <a:rPr lang="ar-EG" sz="2400" dirty="0" smtClean="0">
                <a:solidFill>
                  <a:prstClr val="white"/>
                </a:solidFill>
              </a:rPr>
              <a:t>.</a:t>
            </a:r>
          </a:p>
          <a:p>
            <a:pPr algn="r" rtl="1"/>
            <a:r>
              <a:rPr lang="ar-EG" sz="2400" dirty="0" smtClean="0">
                <a:solidFill>
                  <a:prstClr val="white"/>
                </a:solidFill>
              </a:rPr>
              <a:t>2- </a:t>
            </a:r>
            <a:r>
              <a:rPr lang="ar-SA" sz="2400" dirty="0" smtClean="0">
                <a:solidFill>
                  <a:prstClr val="white"/>
                </a:solidFill>
              </a:rPr>
              <a:t> </a:t>
            </a:r>
            <a:r>
              <a:rPr lang="ar-SA" sz="2400" dirty="0">
                <a:solidFill>
                  <a:prstClr val="white"/>
                </a:solidFill>
              </a:rPr>
              <a:t> </a:t>
            </a:r>
            <a:r>
              <a:rPr lang="ar-SA" sz="2400" dirty="0" smtClean="0">
                <a:solidFill>
                  <a:prstClr val="white"/>
                </a:solidFill>
              </a:rPr>
              <a:t>العظام</a:t>
            </a:r>
            <a:r>
              <a:rPr lang="ar-EG" sz="2400" dirty="0" smtClean="0">
                <a:solidFill>
                  <a:prstClr val="white"/>
                </a:solidFill>
              </a:rPr>
              <a:t>.</a:t>
            </a:r>
          </a:p>
          <a:p>
            <a:pPr algn="r" rtl="1"/>
            <a:r>
              <a:rPr lang="ar-SA" sz="2400" dirty="0" smtClean="0">
                <a:solidFill>
                  <a:prstClr val="white"/>
                </a:solidFill>
              </a:rPr>
              <a:t>3- </a:t>
            </a:r>
            <a:r>
              <a:rPr lang="ar-SA" sz="2400" dirty="0">
                <a:solidFill>
                  <a:prstClr val="white"/>
                </a:solidFill>
              </a:rPr>
              <a:t>العسب </a:t>
            </a:r>
            <a:r>
              <a:rPr lang="ar-SA" sz="2400" dirty="0" smtClean="0">
                <a:solidFill>
                  <a:prstClr val="white"/>
                </a:solidFill>
              </a:rPr>
              <a:t>والكرانيف</a:t>
            </a:r>
            <a:endParaRPr lang="ar-EG" sz="2400" dirty="0">
              <a:solidFill>
                <a:prstClr val="white"/>
              </a:solidFill>
            </a:endParaRPr>
          </a:p>
          <a:p>
            <a:pPr algn="r" rtl="1"/>
            <a:r>
              <a:rPr lang="ar-SA" sz="2400" dirty="0">
                <a:solidFill>
                  <a:prstClr val="white"/>
                </a:solidFill>
              </a:rPr>
              <a:t>4- الجلود (الرق- الأديم- القضم</a:t>
            </a:r>
            <a:r>
              <a:rPr lang="ar-SA" sz="2400" dirty="0" smtClean="0">
                <a:solidFill>
                  <a:prstClr val="white"/>
                </a:solidFill>
              </a:rPr>
              <a:t>)</a:t>
            </a:r>
            <a:r>
              <a:rPr lang="ar-EG" sz="2400" dirty="0" smtClean="0">
                <a:solidFill>
                  <a:prstClr val="white"/>
                </a:solidFill>
              </a:rPr>
              <a:t>.</a:t>
            </a:r>
          </a:p>
          <a:p>
            <a:pPr algn="r" rtl="1"/>
            <a:r>
              <a:rPr lang="ar-SA" sz="2400" dirty="0">
                <a:solidFill>
                  <a:prstClr val="white"/>
                </a:solidFill>
              </a:rPr>
              <a:t>5- </a:t>
            </a:r>
            <a:r>
              <a:rPr lang="ar-SA" sz="2400" dirty="0" smtClean="0">
                <a:solidFill>
                  <a:prstClr val="white"/>
                </a:solidFill>
              </a:rPr>
              <a:t>المهارق</a:t>
            </a:r>
            <a:r>
              <a:rPr lang="ar-EG" sz="2400" dirty="0" smtClean="0">
                <a:solidFill>
                  <a:prstClr val="white"/>
                </a:solidFill>
              </a:rPr>
              <a:t>.</a:t>
            </a:r>
          </a:p>
          <a:p>
            <a:pPr algn="r" rtl="1"/>
            <a:r>
              <a:rPr lang="ar-SA" sz="2400" dirty="0">
                <a:solidFill>
                  <a:prstClr val="white"/>
                </a:solidFill>
              </a:rPr>
              <a:t>6- </a:t>
            </a:r>
            <a:r>
              <a:rPr lang="ar-SA" sz="2400" dirty="0" smtClean="0">
                <a:solidFill>
                  <a:prstClr val="white"/>
                </a:solidFill>
              </a:rPr>
              <a:t>القباطي</a:t>
            </a:r>
            <a:r>
              <a:rPr lang="ar-EG" sz="2400" dirty="0" smtClean="0">
                <a:solidFill>
                  <a:prstClr val="white"/>
                </a:solidFill>
              </a:rPr>
              <a:t>.</a:t>
            </a:r>
          </a:p>
          <a:p>
            <a:pPr algn="r" rtl="1"/>
            <a:r>
              <a:rPr lang="ar-SA" sz="2400" dirty="0">
                <a:solidFill>
                  <a:prstClr val="white"/>
                </a:solidFill>
              </a:rPr>
              <a:t>7- الألواح الخشبية ولحاء </a:t>
            </a:r>
            <a:r>
              <a:rPr lang="ar-SA" sz="2400" dirty="0" smtClean="0">
                <a:solidFill>
                  <a:prstClr val="white"/>
                </a:solidFill>
              </a:rPr>
              <a:t>الشجر</a:t>
            </a:r>
            <a:r>
              <a:rPr lang="ar-EG" sz="2400" dirty="0" smtClean="0">
                <a:solidFill>
                  <a:prstClr val="white"/>
                </a:solidFill>
              </a:rPr>
              <a:t>.</a:t>
            </a:r>
          </a:p>
          <a:p>
            <a:pPr algn="r" rtl="1"/>
            <a:r>
              <a:rPr lang="ar-EG" sz="2400" dirty="0" smtClean="0">
                <a:solidFill>
                  <a:prstClr val="white"/>
                </a:solidFill>
              </a:rPr>
              <a:t>8- </a:t>
            </a:r>
            <a:r>
              <a:rPr lang="ar-SA" sz="2400" dirty="0" smtClean="0">
                <a:solidFill>
                  <a:prstClr val="white"/>
                </a:solidFill>
              </a:rPr>
              <a:t>الورق</a:t>
            </a:r>
            <a:r>
              <a:rPr lang="ar-EG" sz="2400" dirty="0" smtClean="0">
                <a:solidFill>
                  <a:prstClr val="white"/>
                </a:solidFill>
              </a:rPr>
              <a:t>.</a:t>
            </a:r>
          </a:p>
          <a:p>
            <a:pPr algn="r" rtl="1"/>
            <a:endParaRPr lang="en-US" sz="2000" dirty="0">
              <a:solidFill>
                <a:prstClr val="white"/>
              </a:solidFill>
            </a:endParaRPr>
          </a:p>
          <a:p>
            <a:pPr algn="r" rtl="1"/>
            <a:endParaRPr lang="en-US" dirty="0">
              <a:solidFill>
                <a:prstClr val="white"/>
              </a:solidFill>
            </a:endParaRPr>
          </a:p>
          <a:p>
            <a:pPr algn="r" rtl="1"/>
            <a:endParaRPr lang="en-US" dirty="0">
              <a:solidFill>
                <a:prstClr val="white"/>
              </a:solidFill>
            </a:endParaRPr>
          </a:p>
          <a:p>
            <a:pPr algn="r" rtl="1"/>
            <a:endParaRPr lang="en-US" dirty="0">
              <a:solidFill>
                <a:prstClr val="white"/>
              </a:solidFill>
            </a:endParaRPr>
          </a:p>
          <a:p>
            <a:pPr algn="r" rtl="1"/>
            <a:endParaRPr lang="en-US" dirty="0">
              <a:solidFill>
                <a:prstClr val="white"/>
              </a:solidFill>
            </a:endParaRPr>
          </a:p>
          <a:p>
            <a:pPr algn="r" rtl="1"/>
            <a:endParaRPr lang="en-US" dirty="0">
              <a:solidFill>
                <a:prstClr val="white"/>
              </a:solidFill>
            </a:endParaRPr>
          </a:p>
          <a:p>
            <a:pPr algn="r" rtl="1"/>
            <a:endParaRPr lang="ar-EG" b="1" dirty="0" smtClean="0">
              <a:solidFill>
                <a:prstClr val="white"/>
              </a:solidFill>
            </a:endParaRPr>
          </a:p>
        </p:txBody>
      </p:sp>
    </p:spTree>
    <p:extLst>
      <p:ext uri="{BB962C8B-B14F-4D97-AF65-F5344CB8AC3E}">
        <p14:creationId xmlns:p14="http://schemas.microsoft.com/office/powerpoint/2010/main" val="31572878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839200" cy="6863417"/>
          </a:xfrm>
          <a:prstGeom prst="rect">
            <a:avLst/>
          </a:prstGeom>
        </p:spPr>
        <p:txBody>
          <a:bodyPr wrap="square">
            <a:spAutoFit/>
          </a:bodyPr>
          <a:lstStyle/>
          <a:p>
            <a:pPr algn="r"/>
            <a:r>
              <a:rPr lang="ar-EG" sz="2000" dirty="0" smtClean="0"/>
              <a:t>1- الحجارة: </a:t>
            </a:r>
          </a:p>
          <a:p>
            <a:pPr algn="r"/>
            <a:r>
              <a:rPr lang="ar-SA" sz="2000" dirty="0" smtClean="0"/>
              <a:t>وهي </a:t>
            </a:r>
            <a:r>
              <a:rPr lang="ar-SA" sz="2000" dirty="0"/>
              <a:t>الحجارة البيض الرقائق. وقد استخدمها العرب منذ القدم لأنها تعتبر من المواد المتوفرة بكثرة في البيئة الصحراوية، وقد استمر العرب في الكتابة عليها لفترة زمنية </a:t>
            </a:r>
            <a:r>
              <a:rPr lang="ar-SA" sz="2000" dirty="0" smtClean="0"/>
              <a:t>طويلة</a:t>
            </a:r>
            <a:endParaRPr lang="en-US" sz="2000" dirty="0" smtClean="0"/>
          </a:p>
          <a:p>
            <a:pPr algn="r"/>
            <a:endParaRPr lang="en-US" sz="2000" dirty="0"/>
          </a:p>
          <a:p>
            <a:pPr algn="r" rtl="1"/>
            <a:r>
              <a:rPr lang="ar-SA" sz="2000" b="1" dirty="0"/>
              <a:t>- العظام: </a:t>
            </a:r>
            <a:endParaRPr lang="en-US" sz="2000" dirty="0"/>
          </a:p>
          <a:p>
            <a:pPr algn="r"/>
            <a:r>
              <a:rPr lang="ar-SA" sz="2000" dirty="0"/>
              <a:t>	كتب العرب علي عظام الإبل والأغنام والماعز، وخاصة عظام الأكتاف والضلوع </a:t>
            </a:r>
            <a:r>
              <a:rPr lang="ar-SA" sz="2000" dirty="0" smtClean="0"/>
              <a:t>العريضة</a:t>
            </a:r>
            <a:endParaRPr lang="en-US" sz="2000" dirty="0" smtClean="0"/>
          </a:p>
          <a:p>
            <a:pPr algn="r" rtl="1"/>
            <a:r>
              <a:rPr lang="ar-SA" sz="2000" b="1" dirty="0"/>
              <a:t>3- العسب والكرانيف: </a:t>
            </a:r>
            <a:endParaRPr lang="en-US" sz="2000" dirty="0"/>
          </a:p>
          <a:p>
            <a:pPr algn="r"/>
            <a:r>
              <a:rPr lang="ar-SA" sz="2000" dirty="0"/>
              <a:t>	 هي أكثر المواد القديمة شيوعاً في الكتابة نظراً لتوافرها في تلك البيئة، والعسب هو جمع عسبة وهي أوراق السعف وجريد </a:t>
            </a:r>
            <a:r>
              <a:rPr lang="ar-SA" sz="2000" dirty="0" smtClean="0"/>
              <a:t>النخيل</a:t>
            </a:r>
            <a:endParaRPr lang="en-US" sz="2000" dirty="0" smtClean="0"/>
          </a:p>
          <a:p>
            <a:pPr algn="r" rtl="1"/>
            <a:r>
              <a:rPr lang="ar-SA" sz="2000" b="1" dirty="0"/>
              <a:t>4- الجلود (الرق- الأديم- القضم)</a:t>
            </a:r>
            <a:endParaRPr lang="en-US" sz="2000" dirty="0"/>
          </a:p>
          <a:p>
            <a:pPr algn="r" rtl="1"/>
            <a:r>
              <a:rPr lang="ar-SA" sz="2000" dirty="0"/>
              <a:t>	انتشر استخدام الجلود كمادة للكتابة لدي العرب، ويقصد بالرق هو ما يرقق من الجلود، أما الأديم فهو الجلد الأحمر وبالنسبة للقضم فهو الجلد الأبيض. </a:t>
            </a:r>
            <a:endParaRPr lang="en-US" sz="2000" dirty="0"/>
          </a:p>
          <a:p>
            <a:pPr algn="r" rtl="1"/>
            <a:r>
              <a:rPr lang="ar-SA" sz="2000" b="1" dirty="0"/>
              <a:t>5- المهارق: </a:t>
            </a:r>
            <a:endParaRPr lang="en-US" sz="2000" dirty="0"/>
          </a:p>
          <a:p>
            <a:pPr algn="r"/>
            <a:r>
              <a:rPr lang="ar-SA" sz="2000" dirty="0"/>
              <a:t>	عبارة عن صحف بيضاء من نسيج من القماش </a:t>
            </a:r>
            <a:r>
              <a:rPr lang="ar-EG" sz="2000" dirty="0" smtClean="0"/>
              <a:t>.</a:t>
            </a:r>
          </a:p>
          <a:p>
            <a:pPr algn="r" rtl="1"/>
            <a:r>
              <a:rPr lang="ar-SA" sz="2000" b="1" dirty="0"/>
              <a:t>6- القباطي</a:t>
            </a:r>
            <a:endParaRPr lang="en-US" sz="2000" dirty="0"/>
          </a:p>
          <a:p>
            <a:pPr algn="r" rtl="1"/>
            <a:r>
              <a:rPr lang="ar-SA" sz="2000" dirty="0"/>
              <a:t>	نوع من النسيج يتميز بمجموعة من الخصائص والسمات التي تميزه عن غيره من الأنسجة، وغالباً ما كان يصنع من الكتان. </a:t>
            </a:r>
            <a:endParaRPr lang="en-US" sz="2000" dirty="0"/>
          </a:p>
          <a:p>
            <a:pPr algn="r"/>
            <a:endParaRPr lang="ar-EG" sz="2000" dirty="0" smtClean="0"/>
          </a:p>
          <a:p>
            <a:pPr algn="r" rtl="1"/>
            <a:r>
              <a:rPr lang="ar-EG" sz="2000" b="1" dirty="0" smtClean="0"/>
              <a:t>7</a:t>
            </a:r>
            <a:r>
              <a:rPr lang="ar-SA" sz="2000" b="1" dirty="0" smtClean="0"/>
              <a:t>- </a:t>
            </a:r>
            <a:r>
              <a:rPr lang="ar-SA" sz="2000" b="1" dirty="0"/>
              <a:t>الألواح الخشبية ولحاء الشجر</a:t>
            </a:r>
            <a:endParaRPr lang="en-US" sz="2000" dirty="0"/>
          </a:p>
          <a:p>
            <a:pPr algn="r"/>
            <a:r>
              <a:rPr lang="ar-SA" sz="2000" dirty="0"/>
              <a:t>	</a:t>
            </a:r>
            <a:r>
              <a:rPr lang="ar-SA" sz="2000" dirty="0" smtClean="0"/>
              <a:t>استخدم </a:t>
            </a:r>
            <a:r>
              <a:rPr lang="ar-SA" sz="2000" dirty="0"/>
              <a:t>الرومان واليونان قديماً لحاء الشجر والخشب المدهون بطلاء أبيض أو المكسو بالشمع </a:t>
            </a:r>
            <a:endParaRPr lang="ar-EG" sz="2000" dirty="0" smtClean="0"/>
          </a:p>
          <a:p>
            <a:pPr algn="r" rtl="1"/>
            <a:r>
              <a:rPr lang="ar-SA" sz="2000" dirty="0" smtClean="0"/>
              <a:t>. </a:t>
            </a:r>
            <a:endParaRPr lang="en-US" sz="2000" dirty="0"/>
          </a:p>
          <a:p>
            <a:pPr algn="r"/>
            <a:r>
              <a:rPr lang="ar-SA" sz="2000" dirty="0"/>
              <a:t>	</a:t>
            </a:r>
            <a:endParaRPr lang="ar-EG" sz="2000" dirty="0"/>
          </a:p>
        </p:txBody>
      </p:sp>
    </p:spTree>
    <p:extLst>
      <p:ext uri="{BB962C8B-B14F-4D97-AF65-F5344CB8AC3E}">
        <p14:creationId xmlns:p14="http://schemas.microsoft.com/office/powerpoint/2010/main" val="252911893"/>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1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228</Words>
  <Application>Microsoft Office PowerPoint</Application>
  <PresentationFormat>On-screen Show (4:3)</PresentationFormat>
  <Paragraphs>49</Paragraphs>
  <Slides>4</Slides>
  <Notes>0</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Thatch</vt:lpstr>
      <vt:lpstr>1_Thatch</vt:lpstr>
      <vt:lpstr>المخطوط العربى  الفرقة الثالثة. د . هدى الليثى.</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المخطوط العربى  الفرقة الثالثة. د . هدى الليثى.</dc:title>
  <dc:creator>Baghddadd</dc:creator>
  <cp:lastModifiedBy>Baghddadd</cp:lastModifiedBy>
  <cp:revision>2</cp:revision>
  <dcterms:created xsi:type="dcterms:W3CDTF">2006-08-16T00:00:00Z</dcterms:created>
  <dcterms:modified xsi:type="dcterms:W3CDTF">2021-01-13T18:56:01Z</dcterms:modified>
</cp:coreProperties>
</file>